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19"/>
  </p:notesMasterIdLst>
  <p:sldIdLst>
    <p:sldId id="256" r:id="rId2"/>
    <p:sldId id="261" r:id="rId3"/>
    <p:sldId id="262" r:id="rId4"/>
    <p:sldId id="263" r:id="rId5"/>
    <p:sldId id="266" r:id="rId6"/>
    <p:sldId id="265" r:id="rId7"/>
    <p:sldId id="3384" r:id="rId8"/>
    <p:sldId id="3386" r:id="rId9"/>
    <p:sldId id="3385" r:id="rId10"/>
    <p:sldId id="3387" r:id="rId11"/>
    <p:sldId id="3388" r:id="rId12"/>
    <p:sldId id="3389" r:id="rId13"/>
    <p:sldId id="3391" r:id="rId14"/>
    <p:sldId id="3390" r:id="rId15"/>
    <p:sldId id="3393" r:id="rId16"/>
    <p:sldId id="3394" r:id="rId17"/>
    <p:sldId id="339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9C9"/>
    <a:srgbClr val="ABC0D4"/>
    <a:srgbClr val="432F23"/>
    <a:srgbClr val="8E624F"/>
    <a:srgbClr val="D4BBAC"/>
    <a:srgbClr val="ACAFAB"/>
    <a:srgbClr val="442F23"/>
    <a:srgbClr val="A49A97"/>
    <a:srgbClr val="D77F58"/>
    <a:srgbClr val="D67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08"/>
    <p:restoredTop sz="95055"/>
  </p:normalViewPr>
  <p:slideViewPr>
    <p:cSldViewPr>
      <p:cViewPr varScale="1">
        <p:scale>
          <a:sx n="93" d="100"/>
          <a:sy n="93" d="100"/>
        </p:scale>
        <p:origin x="216" y="7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739291"/>
            <a:ext cx="6113537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D67F58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78600" y="3335274"/>
            <a:ext cx="6108200" cy="106893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09B23-C2B5-2F47-9894-2A4E53951C81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43E0D-9056-3C42-B9E5-691CA2AA96B6}" type="datetime1">
              <a:rPr lang="pt-PT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7CF1-74E0-C040-8AE7-3C39701A9B5B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9ECBE-8516-0E43-A72E-2FC00968C6A9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793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730" y="281175"/>
            <a:ext cx="8246070" cy="89984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655520"/>
            <a:ext cx="8246070" cy="3091168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24FD9-4234-3649-BBDD-F6A12D55B9A6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6" y="460824"/>
            <a:ext cx="6421041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D67F5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323749"/>
            <a:ext cx="6421041" cy="3344113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0B2D8-FA88-CD44-8AE0-E36A3CF7AA03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DDB42-BAD2-C54D-9562-7B7ECC7AC448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1D442-D86D-C54A-9DEB-C8E1BB954E6B}" type="datetime1">
              <a:rPr lang="pt-PT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343447"/>
            <a:ext cx="8076896" cy="90286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808224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80621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808224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80621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7210B-5CB3-A84E-AAE1-5DEFD861FD7B}" type="datetime1">
              <a:rPr lang="pt-PT" smtClean="0"/>
              <a:t>11/12/20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1BCA0-65E8-B547-AB13-848EA6E365B6}" type="datetime1">
              <a:rPr lang="pt-PT" smtClean="0"/>
              <a:t>11/12/20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2248D-520F-C544-8423-A57964BED49D}" type="datetime1">
              <a:rPr lang="pt-PT" smtClean="0"/>
              <a:t>11/12/20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4106-5EE1-8A4F-9AA8-80155C69C86E}" type="datetime1">
              <a:rPr lang="pt-PT" smtClean="0"/>
              <a:t>11/12/20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F5530-0B8E-3044-BB08-70B9ED737994}" type="datetime1">
              <a:rPr lang="pt-PT" smtClean="0"/>
              <a:t>11/12/20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gif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281175"/>
            <a:ext cx="4877410" cy="1374345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/>
              <a:t>A companion or presence sensing interactive device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AEA6F98-E09A-D849-AF05-AC48A5937608}"/>
              </a:ext>
            </a:extLst>
          </p:cNvPr>
          <p:cNvSpPr/>
          <p:nvPr/>
        </p:nvSpPr>
        <p:spPr>
          <a:xfrm>
            <a:off x="5946345" y="3002521"/>
            <a:ext cx="7935384" cy="315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Dosis" panose="02010503020202060003" pitchFamily="2" charset="0"/>
              </a:rPr>
              <a:t>Cristina Pierdevara </a:t>
            </a:r>
            <a:r>
              <a:rPr lang="en-US" sz="1400" dirty="0">
                <a:solidFill>
                  <a:schemeClr val="bg1"/>
                </a:solidFill>
                <a:latin typeface="Dosis" panose="02010503020202060003" pitchFamily="2" charset="0"/>
              </a:rPr>
              <a:t>/ 2015239095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bg1"/>
                </a:solidFill>
                <a:latin typeface="Dosis" panose="02010503020202060003" pitchFamily="2" charset="0"/>
              </a:rPr>
              <a:t>Eduardo </a:t>
            </a:r>
            <a:r>
              <a:rPr lang="en-US" sz="1400" b="1" dirty="0" err="1">
                <a:solidFill>
                  <a:schemeClr val="bg1"/>
                </a:solidFill>
                <a:latin typeface="Dosis" panose="02010503020202060003" pitchFamily="2" charset="0"/>
              </a:rPr>
              <a:t>Jordão</a:t>
            </a:r>
            <a:r>
              <a:rPr lang="en-US" sz="1400" b="1" dirty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Dosis" panose="02010503020202060003" pitchFamily="2" charset="0"/>
              </a:rPr>
              <a:t>/ 2015234933</a:t>
            </a:r>
          </a:p>
          <a:p>
            <a:pPr>
              <a:lnSpc>
                <a:spcPct val="150000"/>
              </a:lnSpc>
            </a:pPr>
            <a:r>
              <a:rPr lang="pt-PT" sz="1400" b="1" dirty="0">
                <a:solidFill>
                  <a:schemeClr val="bg1"/>
                </a:solidFill>
                <a:latin typeface="Dosis" panose="02010503020202060003" pitchFamily="2" charset="0"/>
              </a:rPr>
              <a:t>José Mota </a:t>
            </a:r>
            <a:r>
              <a:rPr lang="pt-PT" sz="1400" dirty="0">
                <a:solidFill>
                  <a:schemeClr val="bg1"/>
                </a:solidFill>
                <a:latin typeface="Dosis" panose="02010503020202060003" pitchFamily="2" charset="0"/>
              </a:rPr>
              <a:t>/ 2017241108</a:t>
            </a:r>
          </a:p>
          <a:p>
            <a:pPr>
              <a:lnSpc>
                <a:spcPct val="150000"/>
              </a:lnSpc>
            </a:pPr>
            <a:r>
              <a:rPr lang="pt-PT" sz="1400" b="1" dirty="0">
                <a:solidFill>
                  <a:schemeClr val="bg1"/>
                </a:solidFill>
                <a:latin typeface="Dosis" panose="02010503020202060003" pitchFamily="2" charset="0"/>
              </a:rPr>
              <a:t>Simão Rocha </a:t>
            </a:r>
            <a:r>
              <a:rPr lang="pt-PT" sz="1400" dirty="0">
                <a:solidFill>
                  <a:schemeClr val="bg1"/>
                </a:solidFill>
                <a:latin typeface="Dosis" panose="02010503020202060003" pitchFamily="2" charset="0"/>
              </a:rPr>
              <a:t>/ 2017242174</a:t>
            </a:r>
          </a:p>
          <a:p>
            <a:pPr>
              <a:lnSpc>
                <a:spcPct val="150000"/>
              </a:lnSpc>
            </a:pPr>
            <a:endParaRPr lang="pt-PT" sz="1400" dirty="0">
              <a:solidFill>
                <a:schemeClr val="bg1"/>
              </a:solidFill>
              <a:latin typeface="Dosis" panose="02010503020202060003" pitchFamily="2" charset="0"/>
            </a:endParaRPr>
          </a:p>
          <a:p>
            <a:pPr>
              <a:lnSpc>
                <a:spcPct val="150000"/>
              </a:lnSpc>
            </a:pPr>
            <a:endParaRPr lang="pt-PT" sz="1050" dirty="0">
              <a:solidFill>
                <a:schemeClr val="bg1"/>
              </a:solidFill>
              <a:latin typeface="Dosis" panose="02010503020202060003" pitchFamily="2" charset="0"/>
            </a:endParaRPr>
          </a:p>
          <a:p>
            <a:pPr>
              <a:lnSpc>
                <a:spcPct val="150000"/>
              </a:lnSpc>
            </a:pPr>
            <a:r>
              <a:rPr lang="pt-PT" dirty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Dosis" panose="02010503020202060003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A3E8947-2848-BF4C-A9CD-BB3E87C0FA99}"/>
              </a:ext>
            </a:extLst>
          </p:cNvPr>
          <p:cNvSpPr/>
          <p:nvPr/>
        </p:nvSpPr>
        <p:spPr>
          <a:xfrm>
            <a:off x="5640935" y="4557145"/>
            <a:ext cx="4572000" cy="6431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i="1" dirty="0" err="1">
                <a:solidFill>
                  <a:schemeClr val="bg1"/>
                </a:solidFill>
                <a:latin typeface="Dosis" panose="02010503020202060003" pitchFamily="2" charset="0"/>
              </a:rPr>
              <a:t>Docente</a:t>
            </a:r>
            <a:r>
              <a:rPr lang="en-US" sz="1400" b="1" i="1" dirty="0">
                <a:solidFill>
                  <a:schemeClr val="bg1"/>
                </a:solidFill>
                <a:latin typeface="Dosis" panose="02010503020202060003" pitchFamily="2" charset="0"/>
              </a:rPr>
              <a:t>: </a:t>
            </a:r>
            <a:r>
              <a:rPr lang="en-US" sz="1400" i="1" dirty="0">
                <a:solidFill>
                  <a:schemeClr val="bg1"/>
                </a:solidFill>
                <a:latin typeface="Dosis" panose="02010503020202060003" pitchFamily="2" charset="0"/>
              </a:rPr>
              <a:t>Paulo Jorge Carvalho Menezes</a:t>
            </a:r>
            <a:endParaRPr lang="pt-PT" sz="14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pt-PT" sz="1050" dirty="0">
              <a:solidFill>
                <a:schemeClr val="bg1"/>
              </a:solidFill>
              <a:latin typeface="Dosis" panose="02010503020202060003" pitchFamily="2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F5EE6F9-0D6B-B447-8E13-064EF5BE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470"/>
            <a:ext cx="1221640" cy="54155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0584127-F950-1440-A71D-1FBF9CB69BA4}"/>
              </a:ext>
            </a:extLst>
          </p:cNvPr>
          <p:cNvSpPr/>
          <p:nvPr/>
        </p:nvSpPr>
        <p:spPr>
          <a:xfrm>
            <a:off x="578169" y="50343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900" dirty="0">
                <a:solidFill>
                  <a:schemeClr val="bg1"/>
                </a:solidFill>
                <a:latin typeface="Dosis" panose="02010503020202060003" pitchFamily="2" charset="0"/>
                <a:cs typeface="Catamaran Black" panose="00000A00000000000000" pitchFamily="2" charset="0"/>
              </a:rPr>
              <a:t>Sistemas e Robôs Interativos - 2020/2021</a:t>
            </a:r>
            <a:endParaRPr lang="pt-BR" sz="900" baseline="30000" dirty="0">
              <a:solidFill>
                <a:schemeClr val="bg1"/>
              </a:solidFill>
              <a:latin typeface="Dosis" panose="02010503020202060003" pitchFamily="2" charset="0"/>
              <a:cs typeface="Catamaran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69CA48C-7A92-3B42-9305-052DD1E247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15" r="2" b="5496"/>
          <a:stretch/>
        </p:blipFill>
        <p:spPr>
          <a:xfrm>
            <a:off x="90488" y="50800"/>
            <a:ext cx="8963025" cy="4811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56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2CE74F1B-A0B2-254E-944C-462EB075C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65" y="1399844"/>
            <a:ext cx="1555283" cy="1171906"/>
          </a:xfrm>
          <a:prstGeom prst="rect">
            <a:avLst/>
          </a:prstGeom>
        </p:spPr>
      </p:pic>
      <p:pic>
        <p:nvPicPr>
          <p:cNvPr id="17" name="Imagem 16" descr="Uma imagem com texto&#10;&#10;Descrição gerada automaticamente">
            <a:extLst>
              <a:ext uri="{FF2B5EF4-FFF2-40B4-BE49-F238E27FC236}">
                <a16:creationId xmlns:a16="http://schemas.microsoft.com/office/drawing/2014/main" id="{157CA8F0-3B37-D145-BC14-E173E9D85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793" y="2094327"/>
            <a:ext cx="5915034" cy="292794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C5E4EF-3EBF-3A43-B98F-FF1DACDE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6E90C99-A7C2-8543-8A3C-E4389D207A8E}"/>
              </a:ext>
            </a:extLst>
          </p:cNvPr>
          <p:cNvSpPr txBox="1">
            <a:spLocks/>
          </p:cNvSpPr>
          <p:nvPr/>
        </p:nvSpPr>
        <p:spPr>
          <a:xfrm>
            <a:off x="312729" y="329166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</a:rPr>
              <a:t>Calendário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046010A-5A28-5745-9B00-3072D5FDF4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" b="1685"/>
          <a:stretch/>
        </p:blipFill>
        <p:spPr>
          <a:xfrm>
            <a:off x="693227" y="2190943"/>
            <a:ext cx="3976224" cy="23659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016381C-6C62-3041-B7E5-06E32F348CBA}"/>
              </a:ext>
            </a:extLst>
          </p:cNvPr>
          <p:cNvSpPr txBox="1"/>
          <p:nvPr/>
        </p:nvSpPr>
        <p:spPr>
          <a:xfrm>
            <a:off x="7309300" y="1485917"/>
            <a:ext cx="1285992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</a:rPr>
              <a:t>Data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A0C24701-B738-3D47-8BF6-13B90766E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9813">
            <a:off x="7406498" y="2482566"/>
            <a:ext cx="1555283" cy="117190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52831A7B-33EC-A341-9451-2B7984D2B790}"/>
              </a:ext>
            </a:extLst>
          </p:cNvPr>
          <p:cNvSpPr txBox="1"/>
          <p:nvPr/>
        </p:nvSpPr>
        <p:spPr>
          <a:xfrm rot="1969682">
            <a:off x="7781853" y="2629123"/>
            <a:ext cx="118094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</a:rPr>
              <a:t>Horas</a:t>
            </a:r>
          </a:p>
        </p:txBody>
      </p:sp>
    </p:spTree>
    <p:extLst>
      <p:ext uri="{BB962C8B-B14F-4D97-AF65-F5344CB8AC3E}">
        <p14:creationId xmlns:p14="http://schemas.microsoft.com/office/powerpoint/2010/main" val="3702544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0FAF372-C7A2-4E4D-B91F-EA2AC29E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E35C829-5D14-574D-94AA-94ADDE46510E}"/>
              </a:ext>
            </a:extLst>
          </p:cNvPr>
          <p:cNvSpPr txBox="1">
            <a:spLocks/>
          </p:cNvSpPr>
          <p:nvPr/>
        </p:nvSpPr>
        <p:spPr>
          <a:xfrm>
            <a:off x="536879" y="343447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Música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9E0644-2089-7B47-B4D8-30DDAB43C1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63" r="28013"/>
          <a:stretch/>
        </p:blipFill>
        <p:spPr>
          <a:xfrm>
            <a:off x="3172076" y="1538268"/>
            <a:ext cx="2443280" cy="31589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D497250-1DB4-BC46-BBE3-989A075EF511}"/>
              </a:ext>
            </a:extLst>
          </p:cNvPr>
          <p:cNvSpPr txBox="1"/>
          <p:nvPr/>
        </p:nvSpPr>
        <p:spPr>
          <a:xfrm>
            <a:off x="6977975" y="1502815"/>
            <a:ext cx="1826141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Toca</a:t>
            </a:r>
          </a:p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Próxima</a:t>
            </a:r>
          </a:p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Anterior</a:t>
            </a:r>
          </a:p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Aumenta</a:t>
            </a:r>
          </a:p>
          <a:p>
            <a:pPr>
              <a:lnSpc>
                <a:spcPct val="150000"/>
              </a:lnSpc>
            </a:pPr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Diminui</a:t>
            </a:r>
          </a:p>
          <a:p>
            <a:endParaRPr lang="pt-PT" sz="2800" dirty="0">
              <a:latin typeface="Century Gothic" panose="020B0502020202020204" pitchFamily="34" charset="0"/>
              <a:ea typeface="Ayuthaya" pitchFamily="2" charset="-34"/>
              <a:cs typeface="Bradley Hand ITC" panose="020F0502020204030204" pitchFamily="34" charset="0"/>
            </a:endParaRPr>
          </a:p>
          <a:p>
            <a:endParaRPr lang="pt-PT" sz="2800" dirty="0">
              <a:latin typeface="Century Gothic" panose="020B0502020202020204" pitchFamily="34" charset="0"/>
              <a:ea typeface="Ayuthaya" pitchFamily="2" charset="-34"/>
              <a:cs typeface="Bradley Hand ITC" panose="020F0502020204030204" pitchFamily="34" charset="0"/>
            </a:endParaRPr>
          </a:p>
          <a:p>
            <a:endParaRPr lang="pt-PT" sz="2800" dirty="0">
              <a:latin typeface="Century Gothic" panose="020B0502020202020204" pitchFamily="34" charset="0"/>
              <a:ea typeface="Ayuthaya" pitchFamily="2" charset="-34"/>
              <a:cs typeface="Bradley Hand ITC" panose="020F050202020403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EF809FA-CD65-F14E-B862-EB835D3A7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4488" y="1371600"/>
            <a:ext cx="762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27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m texto&#10;&#10;Descrição gerada automaticamente">
            <a:extLst>
              <a:ext uri="{FF2B5EF4-FFF2-40B4-BE49-F238E27FC236}">
                <a16:creationId xmlns:a16="http://schemas.microsoft.com/office/drawing/2014/main" id="{FA7942DA-D90D-134F-9B65-7DFA4D2A20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0" r="28230"/>
          <a:stretch/>
        </p:blipFill>
        <p:spPr>
          <a:xfrm>
            <a:off x="3044950" y="1371600"/>
            <a:ext cx="3054100" cy="377190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0FAF372-C7A2-4E4D-B91F-EA2AC29E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6E35C829-5D14-574D-94AA-94ADDE46510E}"/>
              </a:ext>
            </a:extLst>
          </p:cNvPr>
          <p:cNvSpPr txBox="1">
            <a:spLocks/>
          </p:cNvSpPr>
          <p:nvPr/>
        </p:nvSpPr>
        <p:spPr>
          <a:xfrm>
            <a:off x="536879" y="343447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Música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A9E0644-2089-7B47-B4D8-30DDAB43C1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9" r="28896"/>
          <a:stretch/>
        </p:blipFill>
        <p:spPr>
          <a:xfrm>
            <a:off x="451473" y="2110474"/>
            <a:ext cx="1977018" cy="2599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3EB6218-2BF2-7A4A-A671-2105F73BB38F}"/>
              </a:ext>
            </a:extLst>
          </p:cNvPr>
          <p:cNvSpPr txBox="1"/>
          <p:nvPr/>
        </p:nvSpPr>
        <p:spPr>
          <a:xfrm>
            <a:off x="817055" y="1502815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Pausa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B499DAB-090F-8649-B2E0-28AA23F4DEC9}"/>
              </a:ext>
            </a:extLst>
          </p:cNvPr>
          <p:cNvSpPr txBox="1"/>
          <p:nvPr/>
        </p:nvSpPr>
        <p:spPr>
          <a:xfrm>
            <a:off x="6726165" y="1461227"/>
            <a:ext cx="1656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8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Silenciar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9425EA9-F156-E04D-8C6F-5D10F7BA2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3200" y="2018430"/>
            <a:ext cx="1977928" cy="26911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518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A20CD22-9153-8B44-B309-CC65E28A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58D256E-7A86-C344-AF58-5801287F920B}"/>
              </a:ext>
            </a:extLst>
          </p:cNvPr>
          <p:cNvSpPr txBox="1">
            <a:spLocks/>
          </p:cNvSpPr>
          <p:nvPr/>
        </p:nvSpPr>
        <p:spPr>
          <a:xfrm>
            <a:off x="923549" y="444976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b="1" dirty="0" err="1">
                <a:solidFill>
                  <a:schemeClr val="bg1"/>
                </a:solidFill>
              </a:rPr>
              <a:t>Temperatura</a:t>
            </a:r>
            <a:r>
              <a:rPr lang="en-US" sz="3600" b="1" dirty="0">
                <a:solidFill>
                  <a:schemeClr val="bg1"/>
                </a:solidFill>
              </a:rPr>
              <a:t> exterior</a:t>
            </a:r>
          </a:p>
        </p:txBody>
      </p:sp>
      <p:pic>
        <p:nvPicPr>
          <p:cNvPr id="7" name="Imagem 6" descr="Uma imagem com texto, transporte, aeronaves&#10;&#10;Descrição gerada automaticamente">
            <a:extLst>
              <a:ext uri="{FF2B5EF4-FFF2-40B4-BE49-F238E27FC236}">
                <a16:creationId xmlns:a16="http://schemas.microsoft.com/office/drawing/2014/main" id="{D1F2CC28-DB30-8A49-9E78-DA8D9EB64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80" y="2113635"/>
            <a:ext cx="4161893" cy="23121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Imagem 10" descr="Uma imagem com texto, luz&#10;&#10;Descrição gerada automaticamente">
            <a:extLst>
              <a:ext uri="{FF2B5EF4-FFF2-40B4-BE49-F238E27FC236}">
                <a16:creationId xmlns:a16="http://schemas.microsoft.com/office/drawing/2014/main" id="{3DEFB9FE-AE60-1449-8802-E6639EF38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2084"/>
            <a:ext cx="7620000" cy="37719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C812071-EABE-844C-B0F4-931BE2508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392">
            <a:off x="7264041" y="1450376"/>
            <a:ext cx="1493425" cy="112529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9F3A3E-C3B8-4C47-A93B-F73943A0A3C4}"/>
              </a:ext>
            </a:extLst>
          </p:cNvPr>
          <p:cNvSpPr txBox="1"/>
          <p:nvPr/>
        </p:nvSpPr>
        <p:spPr>
          <a:xfrm rot="1067685">
            <a:off x="7429922" y="1810581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>
                <a:latin typeface="Century Gothic" panose="020B0502020202020204" pitchFamily="34" charset="0"/>
                <a:ea typeface="Ayuthaya" pitchFamily="2" charset="-34"/>
                <a:cs typeface="Bradley Hand ITC" panose="020F0502020204030204" pitchFamily="34" charset="0"/>
              </a:rPr>
              <a:t>Temperatura</a:t>
            </a:r>
          </a:p>
        </p:txBody>
      </p:sp>
    </p:spTree>
    <p:extLst>
      <p:ext uri="{BB962C8B-B14F-4D97-AF65-F5344CB8AC3E}">
        <p14:creationId xmlns:p14="http://schemas.microsoft.com/office/powerpoint/2010/main" val="300750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52712-EF93-8049-A539-066115C9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30" y="2189987"/>
            <a:ext cx="6421041" cy="763525"/>
          </a:xfrm>
        </p:spPr>
        <p:txBody>
          <a:bodyPr>
            <a:normAutofit/>
          </a:bodyPr>
          <a:lstStyle/>
          <a:p>
            <a:pPr algn="ctr"/>
            <a:r>
              <a:rPr lang="pt-PT" sz="4400" b="1" dirty="0"/>
              <a:t>Exposição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3D74B8-0B80-E14E-A4CC-B6AD7824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2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A20CD22-9153-8B44-B309-CC65E28AF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58D256E-7A86-C344-AF58-5801287F920B}"/>
              </a:ext>
            </a:extLst>
          </p:cNvPr>
          <p:cNvSpPr txBox="1">
            <a:spLocks/>
          </p:cNvSpPr>
          <p:nvPr/>
        </p:nvSpPr>
        <p:spPr>
          <a:xfrm>
            <a:off x="1076254" y="433880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</a:rPr>
              <a:t>Possível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exposição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5DC9FB8-678A-6A47-BD2D-B7457B6DC8BC}"/>
              </a:ext>
            </a:extLst>
          </p:cNvPr>
          <p:cNvSpPr txBox="1">
            <a:spLocks/>
          </p:cNvSpPr>
          <p:nvPr/>
        </p:nvSpPr>
        <p:spPr>
          <a:xfrm>
            <a:off x="678023" y="1528562"/>
            <a:ext cx="7787954" cy="1527050"/>
          </a:xfrm>
          <a:prstGeom prst="rect">
            <a:avLst/>
          </a:prstGeom>
          <a:solidFill>
            <a:srgbClr val="C9C9C9"/>
          </a:solidFill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pt-PT" sz="1800" b="1" dirty="0">
                <a:latin typeface="Century Gothic" panose="020B0502020202020204" pitchFamily="34" charset="0"/>
              </a:rPr>
              <a:t>Para um bom desempenho do mesmo é necessário um ambiente com pouco ruído ou, de preferência, inexistente. </a:t>
            </a:r>
          </a:p>
          <a:p>
            <a:pPr marL="0" indent="0">
              <a:lnSpc>
                <a:spcPct val="200000"/>
              </a:lnSpc>
              <a:buFont typeface="Arial" pitchFamily="34" charset="0"/>
              <a:buNone/>
            </a:pPr>
            <a:endParaRPr lang="pt-PT" sz="1800" dirty="0">
              <a:latin typeface="Century Gothic" panose="020B0502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29CE4B-0D04-BF43-9168-106AA800FF26}"/>
              </a:ext>
            </a:extLst>
          </p:cNvPr>
          <p:cNvSpPr txBox="1"/>
          <p:nvPr/>
        </p:nvSpPr>
        <p:spPr>
          <a:xfrm>
            <a:off x="1212490" y="3081623"/>
            <a:ext cx="7338074" cy="1286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Ambiente caseiro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Escritórios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Sítios com pouco ruído e movimento de pessoas satisfatório</a:t>
            </a:r>
          </a:p>
        </p:txBody>
      </p:sp>
    </p:spTree>
    <p:extLst>
      <p:ext uri="{BB962C8B-B14F-4D97-AF65-F5344CB8AC3E}">
        <p14:creationId xmlns:p14="http://schemas.microsoft.com/office/powerpoint/2010/main" val="3791076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7B64C94-D2C0-0B48-9FEC-F0546DCC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Sem nome" descr="Sem nome">
            <a:hlinkClick r:id="" action="ppaction://media"/>
            <a:extLst>
              <a:ext uri="{FF2B5EF4-FFF2-40B4-BE49-F238E27FC236}">
                <a16:creationId xmlns:a16="http://schemas.microsoft.com/office/drawing/2014/main" id="{1476406B-B993-0146-9B94-A3480C4A2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8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4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D2CD248-D8BB-F543-BAB0-A4552FD5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855" y="313605"/>
            <a:ext cx="8246070" cy="899840"/>
          </a:xfrm>
        </p:spPr>
        <p:txBody>
          <a:bodyPr anchor="ctr">
            <a:normAutofit/>
          </a:bodyPr>
          <a:lstStyle/>
          <a:p>
            <a:r>
              <a:rPr lang="en-US" b="1" dirty="0" err="1"/>
              <a:t>Objetivo</a:t>
            </a:r>
            <a:endParaRPr lang="en-US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C5B938-A1D8-9A40-8636-79726681846D}"/>
              </a:ext>
            </a:extLst>
          </p:cNvPr>
          <p:cNvSpPr txBox="1">
            <a:spLocks/>
          </p:cNvSpPr>
          <p:nvPr/>
        </p:nvSpPr>
        <p:spPr>
          <a:xfrm>
            <a:off x="296260" y="2103681"/>
            <a:ext cx="4886560" cy="2276294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itchFamily="34" charset="0"/>
              <a:buNone/>
            </a:pPr>
            <a:r>
              <a:rPr lang="pt-PT" dirty="0">
                <a:latin typeface="Century Gothic" panose="020B0502020202020204" pitchFamily="34" charset="0"/>
              </a:rPr>
              <a:t>Relógio que deteta a presença de uma pessoa e capaz de comunicar as horas e informações meteorológicas.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0260E6E-1C58-0C4C-892F-21D744B15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1BABB1-63B9-114C-BDC3-0E34E4B9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1875" y="2385178"/>
            <a:ext cx="3045865" cy="17132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878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7080" y="345540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 err="1"/>
              <a:t>Requisitos</a:t>
            </a:r>
            <a:r>
              <a:rPr lang="en-US" b="1" dirty="0"/>
              <a:t> </a:t>
            </a:r>
            <a:r>
              <a:rPr lang="en-US" b="1" dirty="0" err="1"/>
              <a:t>atingidos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84174" y="2113635"/>
            <a:ext cx="4798645" cy="1985165"/>
          </a:xfrm>
          <a:solidFill>
            <a:srgbClr val="C9C9C9"/>
          </a:solidFill>
        </p:spPr>
        <p:txBody>
          <a:bodyPr>
            <a:normAutofit/>
          </a:bodyPr>
          <a:lstStyle/>
          <a:p>
            <a:pPr algn="l">
              <a:lnSpc>
                <a:spcPct val="200000"/>
              </a:lnSpc>
            </a:pPr>
            <a:r>
              <a:rPr lang="pt-PT" sz="1800" dirty="0">
                <a:latin typeface="Century Gothic" panose="020B0502020202020204" pitchFamily="34" charset="0"/>
              </a:rPr>
              <a:t>Deteção da pessoa </a:t>
            </a:r>
          </a:p>
          <a:p>
            <a:pPr lvl="0" algn="l">
              <a:lnSpc>
                <a:spcPct val="200000"/>
              </a:lnSpc>
            </a:pPr>
            <a:r>
              <a:rPr lang="pt-PT" sz="1800" dirty="0">
                <a:latin typeface="Century Gothic" panose="020B0502020202020204" pitchFamily="34" charset="0"/>
              </a:rPr>
              <a:t>Capacidade de comunicação</a:t>
            </a:r>
          </a:p>
          <a:p>
            <a:pPr lvl="0" algn="l">
              <a:lnSpc>
                <a:spcPct val="200000"/>
              </a:lnSpc>
            </a:pPr>
            <a:r>
              <a:rPr lang="pt-PT" sz="1800" dirty="0">
                <a:latin typeface="Century Gothic" panose="020B0502020202020204" pitchFamily="34" charset="0"/>
              </a:rPr>
              <a:t>Capacidade de transmitir emoções</a:t>
            </a:r>
          </a:p>
          <a:p>
            <a:pPr marL="0" lvl="0" indent="0" algn="l">
              <a:lnSpc>
                <a:spcPct val="200000"/>
              </a:lnSpc>
              <a:buNone/>
            </a:pPr>
            <a:endParaRPr lang="pt-PT" sz="1800" dirty="0">
              <a:latin typeface="Century Gothic" panose="020B0502020202020204" pitchFamily="34" charset="0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D77F8FC-E434-0A49-93E3-86C2B5F36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956998C-C6A7-A149-8400-09A47D367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720" y="1248400"/>
            <a:ext cx="76200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53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52712-EF93-8049-A539-066115C9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30" y="2189987"/>
            <a:ext cx="6421041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400" b="1" dirty="0"/>
              <a:t>Especificações técnicas e material necessário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3D74B8-0B80-E14E-A4CC-B6AD7824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81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F3F77-A39E-7A4A-A9D5-DF15E09F8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840"/>
            <a:ext cx="8076896" cy="902860"/>
          </a:xfrm>
        </p:spPr>
        <p:txBody>
          <a:bodyPr/>
          <a:lstStyle/>
          <a:p>
            <a:r>
              <a:rPr lang="pt-PT" b="1" dirty="0"/>
              <a:t>Software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CAC33B-8522-FA40-B03E-F8AF7F3E69B3}"/>
              </a:ext>
            </a:extLst>
          </p:cNvPr>
          <p:cNvSpPr txBox="1"/>
          <p:nvPr/>
        </p:nvSpPr>
        <p:spPr>
          <a:xfrm>
            <a:off x="754375" y="2136438"/>
            <a:ext cx="4289957" cy="12861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Sistema operativo </a:t>
            </a:r>
            <a:r>
              <a:rPr lang="pt-PT" dirty="0" err="1">
                <a:latin typeface="Century Gothic" panose="020B0502020202020204" pitchFamily="34" charset="0"/>
              </a:rPr>
              <a:t>Raspberry</a:t>
            </a:r>
            <a:r>
              <a:rPr lang="pt-PT" dirty="0">
                <a:latin typeface="Century Gothic" panose="020B0502020202020204" pitchFamily="34" charset="0"/>
              </a:rPr>
              <a:t> PI OS</a:t>
            </a:r>
          </a:p>
          <a:p>
            <a:pPr>
              <a:lnSpc>
                <a:spcPct val="150000"/>
              </a:lnSpc>
            </a:pPr>
            <a:r>
              <a:rPr lang="pt-PT" dirty="0"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latin typeface="Century Gothic" panose="020B0502020202020204" pitchFamily="34" charset="0"/>
              </a:rPr>
              <a:t>Python</a:t>
            </a:r>
            <a:r>
              <a:rPr lang="pt-PT" dirty="0">
                <a:latin typeface="Century Gothic" panose="020B0502020202020204" pitchFamily="34" charset="0"/>
              </a:rPr>
              <a:t> IDLE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B5E774-EAD9-F34C-9828-133955911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1" y="3793390"/>
            <a:ext cx="2739540" cy="811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 descr="Uma imagem com gato doméstico&#10;&#10;Descrição gerada automaticamente">
            <a:extLst>
              <a:ext uri="{FF2B5EF4-FFF2-40B4-BE49-F238E27FC236}">
                <a16:creationId xmlns:a16="http://schemas.microsoft.com/office/drawing/2014/main" id="{71D8C9DA-4028-364E-A587-93D64178DC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9" t="24203" r="30197" b="18583"/>
          <a:stretch/>
        </p:blipFill>
        <p:spPr>
          <a:xfrm>
            <a:off x="6251755" y="1671486"/>
            <a:ext cx="1985165" cy="1857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432F78C-319A-A640-B2D1-EC220BAA0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35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Implementação</a:t>
            </a:r>
            <a:endParaRPr lang="en-US" b="1" dirty="0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D6C3282-A5FB-1F42-937E-B121AB031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30481F5-5208-0E4B-B624-2B4323745614}"/>
              </a:ext>
            </a:extLst>
          </p:cNvPr>
          <p:cNvSpPr/>
          <p:nvPr/>
        </p:nvSpPr>
        <p:spPr>
          <a:xfrm>
            <a:off x="754375" y="2113635"/>
            <a:ext cx="4572000" cy="21171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pt-PT" b="1" dirty="0">
                <a:latin typeface="Century Gothic" panose="020B0502020202020204" pitchFamily="34" charset="0"/>
              </a:rPr>
              <a:t>Packages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pt-PT" dirty="0">
              <a:latin typeface="Century Gothic" panose="020B0502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 err="1">
                <a:latin typeface="Century Gothic" panose="020B0502020202020204" pitchFamily="34" charset="0"/>
              </a:rPr>
              <a:t>requests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time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dirty="0">
                <a:latin typeface="Century Gothic" panose="020B0502020202020204" pitchFamily="34" charset="0"/>
              </a:rPr>
              <a:t>Google </a:t>
            </a:r>
            <a:r>
              <a:rPr lang="pt-PT" dirty="0" err="1">
                <a:latin typeface="Century Gothic" panose="020B0502020202020204" pitchFamily="34" charset="0"/>
              </a:rPr>
              <a:t>Speech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Recognition</a:t>
            </a:r>
            <a:endParaRPr lang="pt-PT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1FC4C84-8A26-4540-A6B2-E0AFD1684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468" y="1970686"/>
            <a:ext cx="3399510" cy="22663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3706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B33098C9-BA6B-4B4B-9CD3-4E5A7100739A}"/>
              </a:ext>
            </a:extLst>
          </p:cNvPr>
          <p:cNvGrpSpPr/>
          <p:nvPr/>
        </p:nvGrpSpPr>
        <p:grpSpPr>
          <a:xfrm>
            <a:off x="3901352" y="1895983"/>
            <a:ext cx="2094617" cy="1351533"/>
            <a:chOff x="6692360" y="3423192"/>
            <a:chExt cx="2094617" cy="1351533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021BB1E2-CDBF-9347-A0E4-378E640C9E6A}"/>
                </a:ext>
              </a:extLst>
            </p:cNvPr>
            <p:cNvSpPr txBox="1"/>
            <p:nvPr/>
          </p:nvSpPr>
          <p:spPr>
            <a:xfrm>
              <a:off x="6692360" y="4251505"/>
              <a:ext cx="20946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sz="1400" b="1" i="1" dirty="0" err="1">
                  <a:latin typeface="Century Gothic" panose="020B0502020202020204" pitchFamily="34" charset="0"/>
                </a:rPr>
                <a:t>Breadboard</a:t>
              </a:r>
              <a:r>
                <a:rPr lang="pt-PT" sz="1400" b="1" dirty="0">
                  <a:latin typeface="Century Gothic" panose="020B0502020202020204" pitchFamily="34" charset="0"/>
                </a:rPr>
                <a:t> e cabos de ligação</a:t>
              </a:r>
            </a:p>
          </p:txBody>
        </p:sp>
        <p:pic>
          <p:nvPicPr>
            <p:cNvPr id="19" name="Imagem 18" descr="Uma imagem com texto&#10;&#10;Descrição gerada automaticamente">
              <a:extLst>
                <a:ext uri="{FF2B5EF4-FFF2-40B4-BE49-F238E27FC236}">
                  <a16:creationId xmlns:a16="http://schemas.microsoft.com/office/drawing/2014/main" id="{38BB0219-7CD5-424E-8E47-92A98B91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554" y="3423192"/>
              <a:ext cx="1370227" cy="955605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60432977-9CED-4E44-BD8D-CFAEB88A32BE}"/>
              </a:ext>
            </a:extLst>
          </p:cNvPr>
          <p:cNvGrpSpPr/>
          <p:nvPr/>
        </p:nvGrpSpPr>
        <p:grpSpPr>
          <a:xfrm>
            <a:off x="3557439" y="1602924"/>
            <a:ext cx="2901395" cy="1475881"/>
            <a:chOff x="6589810" y="1254252"/>
            <a:chExt cx="2901395" cy="1475881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57AA8AE9-9B58-4A45-801B-373412E3BFE7}"/>
                </a:ext>
              </a:extLst>
            </p:cNvPr>
            <p:cNvGrpSpPr/>
            <p:nvPr/>
          </p:nvGrpSpPr>
          <p:grpSpPr>
            <a:xfrm>
              <a:off x="6589810" y="1569898"/>
              <a:ext cx="2901395" cy="1160235"/>
              <a:chOff x="6589810" y="1569898"/>
              <a:chExt cx="2901395" cy="1160235"/>
            </a:xfrm>
          </p:grpSpPr>
          <p:pic>
            <p:nvPicPr>
              <p:cNvPr id="14" name="Imagem 13">
                <a:extLst>
                  <a:ext uri="{FF2B5EF4-FFF2-40B4-BE49-F238E27FC236}">
                    <a16:creationId xmlns:a16="http://schemas.microsoft.com/office/drawing/2014/main" id="{4847638D-3D85-414F-97A6-555822BA1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23771" y="1569898"/>
                <a:ext cx="915896" cy="771969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7" name="Título 1">
                <a:extLst>
                  <a:ext uri="{FF2B5EF4-FFF2-40B4-BE49-F238E27FC236}">
                    <a16:creationId xmlns:a16="http://schemas.microsoft.com/office/drawing/2014/main" id="{C843878C-6769-D440-9B16-5B0FEA9CA0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9810" y="2413366"/>
                <a:ext cx="2901395" cy="31676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pt-PT" sz="1600" b="1" dirty="0"/>
                  <a:t>Sensor PIR e sensor </a:t>
                </a:r>
              </a:p>
              <a:p>
                <a:r>
                  <a:rPr lang="pt-PT" sz="1600" b="1" dirty="0"/>
                  <a:t>ultrassônico</a:t>
                </a:r>
              </a:p>
            </p:txBody>
          </p:sp>
        </p:grpSp>
        <p:pic>
          <p:nvPicPr>
            <p:cNvPr id="25" name="Imagem 24" descr="Uma imagem com chávena, café, interior, definir&#10;&#10;Descrição gerada automaticamente">
              <a:extLst>
                <a:ext uri="{FF2B5EF4-FFF2-40B4-BE49-F238E27FC236}">
                  <a16:creationId xmlns:a16="http://schemas.microsoft.com/office/drawing/2014/main" id="{F87DEA89-C755-8146-99C3-A544D6F3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3773" y="1254252"/>
              <a:ext cx="1370227" cy="13702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A4F57D75-BC6D-D047-994B-8DB7DB2EEE9C}"/>
              </a:ext>
            </a:extLst>
          </p:cNvPr>
          <p:cNvGrpSpPr/>
          <p:nvPr/>
        </p:nvGrpSpPr>
        <p:grpSpPr>
          <a:xfrm>
            <a:off x="3469530" y="2010126"/>
            <a:ext cx="2901395" cy="1212067"/>
            <a:chOff x="3121302" y="3928035"/>
            <a:chExt cx="2901395" cy="1212067"/>
          </a:xfrm>
        </p:grpSpPr>
        <p:pic>
          <p:nvPicPr>
            <p:cNvPr id="21" name="Imagem 20" descr="Uma imagem com eletrónica, preto, altifalante&#10;&#10;Descrição gerada automaticamente">
              <a:extLst>
                <a:ext uri="{FF2B5EF4-FFF2-40B4-BE49-F238E27FC236}">
                  <a16:creationId xmlns:a16="http://schemas.microsoft.com/office/drawing/2014/main" id="{D90904A2-9E49-F242-AF6A-5656B22B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949" y="4022015"/>
              <a:ext cx="1760164" cy="8252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Imagem 22" descr="Uma imagem com cabo, conector, escuro, adaptador&#10;&#10;Descrição gerada automaticamente">
              <a:extLst>
                <a:ext uri="{FF2B5EF4-FFF2-40B4-BE49-F238E27FC236}">
                  <a16:creationId xmlns:a16="http://schemas.microsoft.com/office/drawing/2014/main" id="{E6F553F7-22C7-6B4B-8695-C1AFBC1BB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0252" y="3928035"/>
              <a:ext cx="872018" cy="8720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Título 1">
              <a:extLst>
                <a:ext uri="{FF2B5EF4-FFF2-40B4-BE49-F238E27FC236}">
                  <a16:creationId xmlns:a16="http://schemas.microsoft.com/office/drawing/2014/main" id="{37E86D36-AB93-CC49-B54F-7DBAFACBBB41}"/>
                </a:ext>
              </a:extLst>
            </p:cNvPr>
            <p:cNvSpPr txBox="1">
              <a:spLocks/>
            </p:cNvSpPr>
            <p:nvPr/>
          </p:nvSpPr>
          <p:spPr>
            <a:xfrm>
              <a:off x="3121302" y="4823335"/>
              <a:ext cx="2901395" cy="31676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1600" b="1" dirty="0"/>
                <a:t>Altifalantes e microfone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FCA589A-4459-0A45-8FCE-9909999DBEA8}"/>
              </a:ext>
            </a:extLst>
          </p:cNvPr>
          <p:cNvGrpSpPr/>
          <p:nvPr/>
        </p:nvGrpSpPr>
        <p:grpSpPr>
          <a:xfrm>
            <a:off x="3114190" y="1906521"/>
            <a:ext cx="3443488" cy="1616763"/>
            <a:chOff x="30021" y="3584143"/>
            <a:chExt cx="2901395" cy="1215910"/>
          </a:xfrm>
        </p:grpSpPr>
        <p:pic>
          <p:nvPicPr>
            <p:cNvPr id="12" name="Imagem 11" descr="Uma imagem com texto, monitor, eletrónica, interior&#10;&#10;Descrição gerada automaticamente">
              <a:extLst>
                <a:ext uri="{FF2B5EF4-FFF2-40B4-BE49-F238E27FC236}">
                  <a16:creationId xmlns:a16="http://schemas.microsoft.com/office/drawing/2014/main" id="{C51202BF-CF10-4748-9537-11599B46D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33" y="3584143"/>
              <a:ext cx="1149298" cy="9028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EAE2B5EC-3D77-1346-856B-BC7B9501FA43}"/>
                </a:ext>
              </a:extLst>
            </p:cNvPr>
            <p:cNvSpPr txBox="1">
              <a:spLocks/>
            </p:cNvSpPr>
            <p:nvPr/>
          </p:nvSpPr>
          <p:spPr>
            <a:xfrm>
              <a:off x="30021" y="4483286"/>
              <a:ext cx="2901395" cy="31676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1600" b="1" dirty="0"/>
                <a:t>Monitor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DFEA411-5356-EB4C-B91F-9B26EC3844CE}"/>
              </a:ext>
            </a:extLst>
          </p:cNvPr>
          <p:cNvGrpSpPr/>
          <p:nvPr/>
        </p:nvGrpSpPr>
        <p:grpSpPr>
          <a:xfrm>
            <a:off x="3421916" y="1745917"/>
            <a:ext cx="2901395" cy="1285753"/>
            <a:chOff x="-161855" y="1602764"/>
            <a:chExt cx="2901395" cy="1285753"/>
          </a:xfrm>
        </p:grpSpPr>
        <p:sp>
          <p:nvSpPr>
            <p:cNvPr id="57" name="Título 1">
              <a:extLst>
                <a:ext uri="{FF2B5EF4-FFF2-40B4-BE49-F238E27FC236}">
                  <a16:creationId xmlns:a16="http://schemas.microsoft.com/office/drawing/2014/main" id="{56F17FA2-CA8E-084D-B025-4AAA9A835559}"/>
                </a:ext>
              </a:extLst>
            </p:cNvPr>
            <p:cNvSpPr txBox="1">
              <a:spLocks/>
            </p:cNvSpPr>
            <p:nvPr/>
          </p:nvSpPr>
          <p:spPr>
            <a:xfrm>
              <a:off x="-161855" y="2571750"/>
              <a:ext cx="2901395" cy="31676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PT" sz="1600" b="1" dirty="0" err="1"/>
                <a:t>Raspberry</a:t>
              </a:r>
              <a:r>
                <a:rPr lang="pt-PT" sz="1600" b="1" dirty="0"/>
                <a:t> PI 3</a:t>
              </a:r>
              <a:br>
                <a:rPr lang="pt-PT" sz="1600" b="1" dirty="0"/>
              </a:br>
              <a:endParaRPr lang="pt-PT" sz="1600" b="1" dirty="0"/>
            </a:p>
          </p:txBody>
        </p:sp>
        <p:pic>
          <p:nvPicPr>
            <p:cNvPr id="15" name="Imagem 14" descr="Uma imagem com texto, eletrónica&#10;&#10;Descrição gerada automaticamente">
              <a:extLst>
                <a:ext uri="{FF2B5EF4-FFF2-40B4-BE49-F238E27FC236}">
                  <a16:creationId xmlns:a16="http://schemas.microsoft.com/office/drawing/2014/main" id="{3C85213C-BCE3-A54A-9E88-AC866E044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31" y="1602764"/>
              <a:ext cx="1644515" cy="106893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60273A78-07AB-574F-8F83-E5050CE908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0870" y="1640288"/>
            <a:ext cx="3443488" cy="1936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5DB6F9E6-1A85-4242-881C-9ED390449CF4}"/>
              </a:ext>
            </a:extLst>
          </p:cNvPr>
          <p:cNvSpPr txBox="1">
            <a:spLocks/>
          </p:cNvSpPr>
          <p:nvPr/>
        </p:nvSpPr>
        <p:spPr>
          <a:xfrm>
            <a:off x="-27146" y="355633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Material </a:t>
            </a:r>
          </a:p>
        </p:txBody>
      </p:sp>
    </p:spTree>
    <p:extLst>
      <p:ext uri="{BB962C8B-B14F-4D97-AF65-F5344CB8AC3E}">
        <p14:creationId xmlns:p14="http://schemas.microsoft.com/office/powerpoint/2010/main" val="36593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4 0.01018 L -0.36805 0.01018 " pathEditMode="relative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6019 L 0.33854 -0.054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2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93 0.01728 L -0.3651 0.3157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7" y="14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2006 L -0.00417 0.3404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180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4 -0.0108 L 0.32951 0.3274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92" y="16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52712-EF93-8049-A539-066115C9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130" y="2189987"/>
            <a:ext cx="6421041" cy="763525"/>
          </a:xfrm>
        </p:spPr>
        <p:txBody>
          <a:bodyPr>
            <a:normAutofit fontScale="90000"/>
          </a:bodyPr>
          <a:lstStyle/>
          <a:p>
            <a:pPr algn="ctr"/>
            <a:r>
              <a:rPr lang="pt-PT" sz="4400" b="1" dirty="0"/>
              <a:t>Interface implementada e palavras-chave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3D74B8-0B80-E14E-A4CC-B6AD7824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5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>
            <a:extLst>
              <a:ext uri="{FF2B5EF4-FFF2-40B4-BE49-F238E27FC236}">
                <a16:creationId xmlns:a16="http://schemas.microsoft.com/office/drawing/2014/main" id="{5DB6F9E6-1A85-4242-881C-9ED390449CF4}"/>
              </a:ext>
            </a:extLst>
          </p:cNvPr>
          <p:cNvSpPr txBox="1">
            <a:spLocks/>
          </p:cNvSpPr>
          <p:nvPr/>
        </p:nvSpPr>
        <p:spPr>
          <a:xfrm>
            <a:off x="382155" y="340160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b="1" dirty="0" err="1">
                <a:solidFill>
                  <a:schemeClr val="bg1"/>
                </a:solidFill>
              </a:rPr>
              <a:t>Ecrã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inicial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Imagem 5" descr="Uma imagem com céu, água, exterior, natureza&#10;&#10;Descrição gerada automaticamente">
            <a:extLst>
              <a:ext uri="{FF2B5EF4-FFF2-40B4-BE49-F238E27FC236}">
                <a16:creationId xmlns:a16="http://schemas.microsoft.com/office/drawing/2014/main" id="{00020BAB-1E05-7E4C-85AC-EE44F3619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62" y="1502815"/>
            <a:ext cx="1777469" cy="1781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 descr="Uma imagem com água, céu, exterior, natureza&#10;&#10;Descrição gerada automaticamente">
            <a:extLst>
              <a:ext uri="{FF2B5EF4-FFF2-40B4-BE49-F238E27FC236}">
                <a16:creationId xmlns:a16="http://schemas.microsoft.com/office/drawing/2014/main" id="{0BD84B3D-8EBA-ED4A-9FA2-A85F3AE8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35" y="1502815"/>
            <a:ext cx="1777468" cy="176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m 19" descr="Uma imagem com água, céu, exterior, natureza&#10;&#10;Descrição gerada automaticamente">
            <a:extLst>
              <a:ext uri="{FF2B5EF4-FFF2-40B4-BE49-F238E27FC236}">
                <a16:creationId xmlns:a16="http://schemas.microsoft.com/office/drawing/2014/main" id="{649A8087-1FEF-6840-A4BC-3E75C762B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77" y="1496596"/>
            <a:ext cx="1777468" cy="1766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agem 23" descr="Uma imagem com água, exterior, céu, natureza&#10;&#10;Descrição gerada automaticamente">
            <a:extLst>
              <a:ext uri="{FF2B5EF4-FFF2-40B4-BE49-F238E27FC236}">
                <a16:creationId xmlns:a16="http://schemas.microsoft.com/office/drawing/2014/main" id="{612E3074-3461-0246-9F1B-5F82B873D8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31" y="1497234"/>
            <a:ext cx="1765304" cy="1766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agem 29" descr="Uma imagem com água, céu, natureza, exterior&#10;&#10;Descrição gerada automaticamente">
            <a:extLst>
              <a:ext uri="{FF2B5EF4-FFF2-40B4-BE49-F238E27FC236}">
                <a16:creationId xmlns:a16="http://schemas.microsoft.com/office/drawing/2014/main" id="{BF054F3E-1488-7844-AD82-C8C1B9DD1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531" y="3318775"/>
            <a:ext cx="1765304" cy="176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agem 31" descr="Uma imagem com água, exterior, céu, natureza&#10;&#10;Descrição gerada automaticamente">
            <a:extLst>
              <a:ext uri="{FF2B5EF4-FFF2-40B4-BE49-F238E27FC236}">
                <a16:creationId xmlns:a16="http://schemas.microsoft.com/office/drawing/2014/main" id="{15B40FA8-F38F-A44A-89BF-63FF789965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81" y="3318775"/>
            <a:ext cx="1765304" cy="176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Imagem 33" descr="Uma imagem com água, exterior, céu, natureza&#10;&#10;Descrição gerada automaticamente">
            <a:extLst>
              <a:ext uri="{FF2B5EF4-FFF2-40B4-BE49-F238E27FC236}">
                <a16:creationId xmlns:a16="http://schemas.microsoft.com/office/drawing/2014/main" id="{8CC725DC-6C38-4D47-9341-29C7BA09C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498" y="3306960"/>
            <a:ext cx="1775105" cy="1777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Imagem 35" descr="Uma imagem com água, céu, exterior, natureza&#10;&#10;Descrição gerada automaticamente">
            <a:extLst>
              <a:ext uri="{FF2B5EF4-FFF2-40B4-BE49-F238E27FC236}">
                <a16:creationId xmlns:a16="http://schemas.microsoft.com/office/drawing/2014/main" id="{9FC3FEE8-353F-2D49-B8C8-1AD32D32A6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9" y="3318775"/>
            <a:ext cx="1783852" cy="1765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A9B7C78E-ECD7-7B44-8884-CF0107BF77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4709620"/>
            <a:ext cx="307373" cy="307373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2D3AFDE2-0A20-5541-8FC5-F887A1A789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0" y="2912827"/>
            <a:ext cx="307373" cy="307373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A1F2AC36-0766-784D-9D1B-D64F2096A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01" y="4709620"/>
            <a:ext cx="307373" cy="30737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90A721-01ED-8745-B13A-6CFDC8E93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0" y="4709620"/>
            <a:ext cx="307373" cy="307373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DB936DA8-ACF6-9A4F-8175-2C9D3DF0F5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17" y="4709620"/>
            <a:ext cx="307373" cy="307373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619970EC-D332-6F4F-ABB8-E6623B91DE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52" y="2886049"/>
            <a:ext cx="307373" cy="307373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EAE51164-AA6D-4944-BF36-C0124B228E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63" y="2881831"/>
            <a:ext cx="307373" cy="307373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F18C5F0E-1788-AD49-9575-6446EC7CA6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16" y="2881830"/>
            <a:ext cx="307373" cy="3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89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Macintosh PowerPoint</Application>
  <PresentationFormat>Apresentação no Ecrã (16:9)</PresentationFormat>
  <Paragraphs>71</Paragraphs>
  <Slides>17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Dosis</vt:lpstr>
      <vt:lpstr>Office Theme</vt:lpstr>
      <vt:lpstr>A companion or presence sensing interactive device</vt:lpstr>
      <vt:lpstr>Objetivo</vt:lpstr>
      <vt:lpstr>Requisitos atingidos</vt:lpstr>
      <vt:lpstr>Especificações técnicas e material necessário</vt:lpstr>
      <vt:lpstr>Software</vt:lpstr>
      <vt:lpstr>Implementação</vt:lpstr>
      <vt:lpstr>Apresentação do PowerPoint</vt:lpstr>
      <vt:lpstr>Interface implementada e palavras-chave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Exposição 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2015239095</dc:creator>
  <cp:lastModifiedBy/>
  <cp:revision>1</cp:revision>
  <dcterms:created xsi:type="dcterms:W3CDTF">2020-12-11T06:30:09Z</dcterms:created>
  <dcterms:modified xsi:type="dcterms:W3CDTF">2020-12-11T11:49:19Z</dcterms:modified>
</cp:coreProperties>
</file>